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1" r:id="rId6"/>
    <p:sldId id="262" r:id="rId7"/>
    <p:sldId id="263" r:id="rId8"/>
    <p:sldId id="268" r:id="rId9"/>
    <p:sldId id="259" r:id="rId10"/>
    <p:sldId id="260" r:id="rId11"/>
    <p:sldId id="264" r:id="rId12"/>
    <p:sldId id="265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5501" autoAdjust="0"/>
  </p:normalViewPr>
  <p:slideViewPr>
    <p:cSldViewPr snapToGrid="0">
      <p:cViewPr>
        <p:scale>
          <a:sx n="75" d="100"/>
          <a:sy n="75" d="100"/>
        </p:scale>
        <p:origin x="69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5760125932753"/>
          <c:y val="3.5023709948526174E-2"/>
          <c:w val="0.89584239874067251"/>
          <c:h val="0.90042097396249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Munka1!$C$1</c:f>
              <c:strCache>
                <c:ptCount val="1"/>
                <c:pt idx="0">
                  <c:v>Valószínűség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Munka1!$A$2:$A$11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</c:numCache>
            </c:numRef>
          </c:cat>
          <c:val>
            <c:numRef>
              <c:f>Munka1!$C$2:$C$11</c:f>
              <c:numCache>
                <c:formatCode>0.00%</c:formatCode>
                <c:ptCount val="10"/>
                <c:pt idx="0">
                  <c:v>2.7777777777777776E-2</c:v>
                </c:pt>
                <c:pt idx="1">
                  <c:v>5.5555555555555552E-2</c:v>
                </c:pt>
                <c:pt idx="2">
                  <c:v>8.3333333333333329E-2</c:v>
                </c:pt>
                <c:pt idx="3">
                  <c:v>0.1111111111111111</c:v>
                </c:pt>
                <c:pt idx="4">
                  <c:v>0.1388888888888889</c:v>
                </c:pt>
                <c:pt idx="5">
                  <c:v>0.1388888888888889</c:v>
                </c:pt>
                <c:pt idx="6">
                  <c:v>0.1111111111111111</c:v>
                </c:pt>
                <c:pt idx="7">
                  <c:v>8.3333333333333329E-2</c:v>
                </c:pt>
                <c:pt idx="8">
                  <c:v>5.5555555555555552E-2</c:v>
                </c:pt>
                <c:pt idx="9">
                  <c:v>2.7777777777777776E-2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B0-449A-BC8B-39967A663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291071"/>
        <c:axId val="140290591"/>
      </c:barChart>
      <c:catAx>
        <c:axId val="14029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0591"/>
        <c:crosses val="autoZero"/>
        <c:auto val="1"/>
        <c:lblAlgn val="ctr"/>
        <c:lblOffset val="100"/>
        <c:noMultiLvlLbl val="0"/>
      </c:catAx>
      <c:valAx>
        <c:axId val="1402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5B11-A9D1-4601-9E7C-A3E46FE4ACC8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3213C-47F0-45E8-9FFB-F93A399F17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Témám egy </a:t>
            </a:r>
            <a:r>
              <a:rPr lang="hu-HU" dirty="0" err="1"/>
              <a:t>catan</a:t>
            </a:r>
            <a:r>
              <a:rPr lang="hu-HU" dirty="0"/>
              <a:t> térkép generátor amely kiegyensúlyozza a játék térképet, hogy a kezdés sorrendje sokkal kevésbé legyen hatással a kimentre.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7737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Látható a </a:t>
            </a:r>
            <a:r>
              <a:rPr lang="hu-HU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reactben</a:t>
            </a: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készített térkép generátor és a végleges opciók: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térkép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„Okos térkép”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és a 8 </a:t>
            </a:r>
            <a:r>
              <a:rPr lang="hu-HU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érintkezhe</a:t>
            </a:r>
            <a:endParaRPr lang="hu-H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és 12 érintkezhet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Ugyan azok a számok érintkezhetnek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Ugyan azok az erőforrások érintkezhetnek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Amit más generátor nem csinál: Csak a számok vagy csak az erőforrások újra generálása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konzulensem kérésére más erőforrás képekhez készül </a:t>
            </a:r>
            <a:r>
              <a:rPr lang="hu-HU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night</a:t>
            </a: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map kapcsoló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9913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esti térképhez saját gyártású többnyire kézzel rajzolt erőforrás képek készültek.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498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745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cél tehát hogy a kezdő játékos ne tudjon egyértelműen egy túl jó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kezdőhelyet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választan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Ehhez a következő szempontokat kell figyelembe venni:</a:t>
            </a:r>
            <a:b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Azonos erőforrások ne érintkezzenek egymással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Azonos számok ne érintkezzenek kifejezetten figyelve a két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dobokócka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összegeként kapott számok nem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egyeneltes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eloszlásának.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605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kezdő játékos választ egy olyan helyet a településnek ahol több azonos erőforrás van ahogyan ez a képen piros pöttyel van jelölve.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Ezzel a többi játékosnál hiány fog jelentkezni az adott erőforrásból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Egyértelműen látszik, hogyha ilyen erőforrás tömbök alakulnak ki, akkor azon játékosoknak akik ilyenre tesznek szert a teljes játék során előnyük lesz.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2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Minden körben a játékosok dobnak a 2 kockával és ezek összege alapján termelnek az erőforrásmezők, ha a dobott szám megegyezik a mezőn található számmal.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2 kockával való dobás összegének eredménye nem egyenletes eloszlású, ezt szemlélteti a diagramm. Emiatt a vannak gyakrabban előforduló jó számok, (6,8) és nagyon ritkán előforduló rossz számok (2,12).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Nyilvánvaló, hogy olyan helyre akarunk települést rakni ahol jobb számok érintkeznek, de emiatt a kezdő játékos szintén előnyt tud szerezni ha a jó számok egymás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szomszédai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alsó ábrán látható, egy jó és egy rossz kezdő hely, a bal oldali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statisztikailag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jóval többet fog termelni.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372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térképet értelmezzük gráfként, amelyben a csúcsok a mezők és akkor megy él két csúcs között, ha érintkeznek.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Ezután a megoldáshoz 2 külön gráf színezési problémát kell megoldani, ezeket 1-1 a különböző beállításoknak megfelelően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paraméterezhető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rekurzív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backtracking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algoritmussal oldottam meg.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6045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Ahogyan látható A logikai és a Nézet teljesen elkülönül, és a App komponens csak a lényeges információt látja a logikából.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térkép elemeit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MapTile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osztály reprezentálja, tárolja a típusát és a számot, valamint mivel gráfként kezelem a térképet, tárolja a szomszédok indexeit (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MapViewStateHandler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mapTiles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attribútum). A gráf egy tömbben tárolódik az egyszerű megjelenítéskori feldolgozás miatt)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 erőforrásokat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generateMapWithBacktracking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függvény helyezi el a számokat pedig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PlaceNumbers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7826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következő lépésben elkészítettem a logikát majd teszteltem, hogy megfelelően működik e.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Minden függvény különböző bementtel tesztelve van, többnyire a 2 fő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backtrackingen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keresztül.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térkép generálást 1000szer futtatja és ellenőrzi minden tesztelésnél, csak akkor sikeres ha minden eset az elvártnak megfelel.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képen látszik, hogy a </a:t>
            </a:r>
            <a:r>
              <a:rPr lang="hu-H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placeNumbers</a:t>
            </a: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47.sora nem fut le, ennek az oka, hogy egy hiba dobás van ebben a sorban ha elfogynának a számok, de ez mióta helyen az algoritmus nem fordul elő.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Ezután következett a UI tervezés és megvalósítás.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210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hu-HU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wireframe</a:t>
            </a: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u-HU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figmában</a:t>
            </a: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készült, később a </a:t>
            </a:r>
            <a:r>
              <a:rPr lang="hu-HU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</a:t>
            </a:r>
            <a:r>
              <a:rPr lang="hu-H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funkció kikerült mert feleslegesnek bizonyult.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65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3DAF4C-C1CC-AB5A-FBAF-3E0796FC2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6D699DC-7018-C13A-D9D3-52913073F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B63910-A74E-DEAB-B8F7-0DC4527E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117E69-5414-BD0F-1E77-2FFF9E67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D916CD-9CA2-A41A-47DA-246B7B4B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39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1570B5-0E4A-9C3E-8EAA-B52391E5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94BC58-16AF-1715-5CCE-A51DE8B2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D8EC11-1A59-E079-E7B1-2C556097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9AD121-6F9B-0ADF-543F-AC6E23E4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0EF05F-0543-FB5E-03E4-75C35FB3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28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E74200-3616-A633-064D-D6A7DCF89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51F4CF-AE88-C53C-48DE-971FB9245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30CB6B-A5CF-C929-6F89-DD60567F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F26471-8A21-5E1E-7957-A83BF8AF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D87F99-C089-A7DF-7CE0-115D5A18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78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34168A-D3ED-1F28-A860-41419AD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878871-F831-EBF4-A728-EB29CF8A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8B9440-A138-EE34-0506-2505E019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7C5182-024C-5F37-67A6-C1AF114C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CA139E-6788-26D6-B775-74BA952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96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FA5A86-43C0-A4D9-A6D1-85260F7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831E4B3-7D83-D581-A812-974DB9D0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66D2F8-32E4-8C3A-4125-C89667BA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A0EA8F-0BB2-4650-3906-E45837A1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3C7DC8-3582-2B3A-5BAD-F35CB337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31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6CAAFC-8954-C5A7-03F4-3D27AD7E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D72E-37C5-7C26-4147-B0EEBBFFB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5CCB3CC-7FAC-5CE2-8265-CE5C11C53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E9F46A-4EAC-1C8C-1F28-335A0CC7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9799BC-E912-8942-01C5-3B2F8584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2990F8-971D-C6D2-0930-8F481F1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6A9446-EE02-CD47-6E40-6F082637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2D7F8D-1EDB-FFE6-54F5-2020991C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97CBA5-24C2-B247-68F8-DA6C89809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3003851-4AB1-7C6A-64DB-B3392D05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2055C7A-CA69-283A-D086-F1D83DD0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5B0D1A2-1D33-10B0-5D6A-FD2B8984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D90439C-A3B1-81DB-62A9-FFFA5A90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123A10C-B0E2-3179-3CB5-F97DF3B0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436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D9B3D6-5575-EE98-C226-AE85A4DC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CA28ED2-5901-8975-7581-E545B90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C25B688-52F6-2E5A-61C8-B80E6E7C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DDCC3CF-A67B-6AAF-7AE4-897F1202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09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79F3B99-4C1C-1893-64B8-C02B1C5A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59E10C-584D-3793-EEC0-E430A4EC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ECA828-CBF1-FCE2-5BE1-B1B4462E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5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75F9F-B3F7-1C43-C183-5F0D7454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8BF197-FB3A-FD47-E937-7539EE0B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7240FC4-02B0-4EBA-9248-4148F300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0F6606F-D3CE-A131-9407-17B5667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656A97E-52A2-16A3-14D0-607009B3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96BC8E5-180C-960F-F6AC-34B667B9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966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B66D86-3A99-5458-A682-6524720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426DD0A-8ABA-2EA1-5698-FA855CFEA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D3A7E4-D61D-FB73-347D-5E2141A8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FB4789-A9B4-DA27-F3DF-00995BCB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283831-BAA8-8BBD-8B5D-19DBF855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92947FC-FC92-AE38-51FC-CFDD8578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96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655382-C8FC-FB3F-A774-5801A150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00118E5-4ED7-3700-BCEA-22C48D3E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54329F-4169-3FA1-E367-6FA2A2DD4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65BA0-7952-4681-AF19-E4ED7EDC414C}" type="datetimeFigureOut">
              <a:rPr lang="hu-HU" smtClean="0"/>
              <a:t>2025. 05. 23.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D7FF6A-C963-91B6-3C28-8301151A4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5F9636F-62F1-6F37-1CC0-DE1A8F24A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8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F306A6-935B-8185-8A8F-BDB084626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76975"/>
            <a:ext cx="9144000" cy="2387600"/>
          </a:xfrm>
        </p:spPr>
        <p:txBody>
          <a:bodyPr>
            <a:normAutofit/>
          </a:bodyPr>
          <a:lstStyle/>
          <a:p>
            <a:r>
              <a:rPr lang="hu-HU" sz="5400" dirty="0" err="1"/>
              <a:t>Catan</a:t>
            </a:r>
            <a:r>
              <a:rPr lang="hu-HU" sz="5400" dirty="0"/>
              <a:t> térkép generátor a kiegyensúlyozott </a:t>
            </a:r>
            <a:br>
              <a:rPr lang="hu-HU" sz="5400" dirty="0"/>
            </a:br>
            <a:r>
              <a:rPr lang="hu-HU" sz="5400" dirty="0"/>
              <a:t> játékért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7CD931F-2639-1E26-8B26-5DC581259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1947" y="6028426"/>
            <a:ext cx="3370053" cy="829574"/>
          </a:xfrm>
        </p:spPr>
        <p:txBody>
          <a:bodyPr/>
          <a:lstStyle/>
          <a:p>
            <a:r>
              <a:rPr lang="hu-HU" dirty="0"/>
              <a:t>Dézsenyi Balázs Zoltán [JJSFIL]</a:t>
            </a:r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09E265E5-AF2C-FD99-4244-18F275B73D99}"/>
              </a:ext>
            </a:extLst>
          </p:cNvPr>
          <p:cNvGrpSpPr/>
          <p:nvPr/>
        </p:nvGrpSpPr>
        <p:grpSpPr>
          <a:xfrm>
            <a:off x="234275" y="2895118"/>
            <a:ext cx="6408066" cy="3685907"/>
            <a:chOff x="497402" y="2743926"/>
            <a:chExt cx="8222921" cy="4757530"/>
          </a:xfrm>
        </p:grpSpPr>
        <p:pic>
          <p:nvPicPr>
            <p:cNvPr id="37" name="Kép 36" descr="A képen hold, festmény, Égitest, természet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20B0631-54A8-2BD2-B720-0A5B65C3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02" y="4770055"/>
              <a:ext cx="2360217" cy="2731401"/>
            </a:xfrm>
            <a:prstGeom prst="rect">
              <a:avLst/>
            </a:prstGeom>
          </p:spPr>
        </p:pic>
        <p:pic>
          <p:nvPicPr>
            <p:cNvPr id="38" name="Kép 37" descr="A képen ég, Égitest, holdfény, képernyőkép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90B547E-EBFD-BED6-0E87-A66BC921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489" y="2743926"/>
              <a:ext cx="2344834" cy="2731401"/>
            </a:xfrm>
            <a:prstGeom prst="rect">
              <a:avLst/>
            </a:prstGeom>
          </p:spPr>
        </p:pic>
        <p:pic>
          <p:nvPicPr>
            <p:cNvPr id="39" name="Kép 38" descr="A képen ég, Égitest, égi esemény, holdfén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A0132776-D413-A339-17BE-E0094E13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072" y="4770055"/>
              <a:ext cx="2344834" cy="2731401"/>
            </a:xfrm>
            <a:prstGeom prst="rect">
              <a:avLst/>
            </a:prstGeom>
          </p:spPr>
        </p:pic>
        <p:pic>
          <p:nvPicPr>
            <p:cNvPr id="40" name="Kép 39" descr="A képen művészet, képernyőkép, Acélkék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94C3FD1-B4CF-4581-9D01-55490558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238" y="4770055"/>
              <a:ext cx="2344834" cy="2731401"/>
            </a:xfrm>
            <a:prstGeom prst="rect">
              <a:avLst/>
            </a:prstGeom>
          </p:spPr>
        </p:pic>
        <p:pic>
          <p:nvPicPr>
            <p:cNvPr id="41" name="Kép 40" descr="A képen természet, képernyőkép, Hegycsúcs, heg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C8A35B99-8F74-BD77-0843-A59A99FC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55" y="2772824"/>
              <a:ext cx="2344834" cy="2731401"/>
            </a:xfrm>
            <a:prstGeom prst="rect">
              <a:avLst/>
            </a:prstGeom>
          </p:spPr>
        </p:pic>
        <p:pic>
          <p:nvPicPr>
            <p:cNvPr id="42" name="Kép 41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51CEEB2D-BC7E-BEC2-024B-E4B3462A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584" y="2772824"/>
              <a:ext cx="2344834" cy="2731401"/>
            </a:xfrm>
            <a:prstGeom prst="rect">
              <a:avLst/>
            </a:prstGeom>
          </p:spPr>
        </p:pic>
        <p:pic>
          <p:nvPicPr>
            <p:cNvPr id="43" name="Kép 42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32C73-36D6-475C-7C34-94CC564C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820" y="2772824"/>
              <a:ext cx="2344834" cy="2731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6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C220606-DAF4-9D10-010F-353830C6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461" y="0"/>
            <a:ext cx="12576461" cy="69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19B878A-02F8-EA1F-E76D-3C1C80A9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161" y="0"/>
            <a:ext cx="136267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8CABDDC-A43A-C02F-85D3-E47DBA8E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Köszönöm a figyelmet!</a:t>
            </a:r>
            <a:br>
              <a:rPr lang="hu-HU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br>
              <a:rPr lang="hu-HU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Kérdések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301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AB27E4-1734-A7B3-A56E-CBDD3BD8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7D5D1-1586-A06C-F638-9918AF1EA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64"/>
            <a:ext cx="7040592" cy="4351338"/>
          </a:xfrm>
        </p:spPr>
        <p:txBody>
          <a:bodyPr/>
          <a:lstStyle/>
          <a:p>
            <a:r>
              <a:rPr lang="hu-HU" dirty="0"/>
              <a:t>A probléma két részre osztottam</a:t>
            </a:r>
          </a:p>
          <a:p>
            <a:pPr lvl="1"/>
            <a:r>
              <a:rPr lang="hu-HU" dirty="0"/>
              <a:t>Erőforrások elhelyezése</a:t>
            </a:r>
          </a:p>
          <a:p>
            <a:pPr lvl="1"/>
            <a:r>
              <a:rPr lang="hu-HU" dirty="0"/>
              <a:t>Számok elhelyezése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C5CB661-CC63-8845-6F42-6D0213CE5B6E}"/>
              </a:ext>
            </a:extLst>
          </p:cNvPr>
          <p:cNvSpPr txBox="1">
            <a:spLocks/>
          </p:cNvSpPr>
          <p:nvPr/>
        </p:nvSpPr>
        <p:spPr>
          <a:xfrm>
            <a:off x="6492817" y="1762364"/>
            <a:ext cx="48609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A2B6C2A-10F0-03D7-DF20-97A0CA6A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31" y="0"/>
            <a:ext cx="464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0DC4-3774-3650-F5FC-0A6E8B63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432D3-995C-286C-4225-59F2551C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az erőforrásokkal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2C38549-DA5F-159A-10A2-140AC220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5351" cy="132556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 kezdő játékos választ egy olyan helyet a településnek ahol több azonos erőforrás van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EE4237DD-7F22-483B-6AC2-14D31B16AF6D}"/>
              </a:ext>
            </a:extLst>
          </p:cNvPr>
          <p:cNvGrpSpPr/>
          <p:nvPr/>
        </p:nvGrpSpPr>
        <p:grpSpPr>
          <a:xfrm>
            <a:off x="8048132" y="1825625"/>
            <a:ext cx="3800249" cy="3381670"/>
            <a:chOff x="8167816" y="178165"/>
            <a:chExt cx="3800249" cy="3381670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7CE53E41-A2FF-DE85-8B84-D7DDEF53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7816" y="178165"/>
              <a:ext cx="3800249" cy="3381670"/>
            </a:xfrm>
            <a:prstGeom prst="ellipse">
              <a:avLst/>
            </a:prstGeom>
          </p:spPr>
        </p:pic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E043307E-B667-E705-48C2-159C7F5A366B}"/>
                </a:ext>
              </a:extLst>
            </p:cNvPr>
            <p:cNvSpPr/>
            <p:nvPr/>
          </p:nvSpPr>
          <p:spPr>
            <a:xfrm>
              <a:off x="9701842" y="160068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3" name="Nyíl: lefelé mutató 2">
            <a:extLst>
              <a:ext uri="{FF2B5EF4-FFF2-40B4-BE49-F238E27FC236}">
                <a16:creationId xmlns:a16="http://schemas.microsoft.com/office/drawing/2014/main" id="{3016FE56-7F7E-2717-458E-E54DBF9DB782}"/>
              </a:ext>
            </a:extLst>
          </p:cNvPr>
          <p:cNvSpPr/>
          <p:nvPr/>
        </p:nvSpPr>
        <p:spPr>
          <a:xfrm>
            <a:off x="3243983" y="3151188"/>
            <a:ext cx="899886" cy="863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6D7E8F6-C870-FF54-3872-1684BD8E937A}"/>
              </a:ext>
            </a:extLst>
          </p:cNvPr>
          <p:cNvSpPr txBox="1"/>
          <p:nvPr/>
        </p:nvSpPr>
        <p:spPr>
          <a:xfrm>
            <a:off x="838200" y="4253188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800" dirty="0"/>
              <a:t>Többi játékosnak az adott erőforráshoz jelentősen kisebb lesz a hozzáférése</a:t>
            </a:r>
          </a:p>
        </p:txBody>
      </p:sp>
    </p:spTree>
    <p:extLst>
      <p:ext uri="{BB962C8B-B14F-4D97-AF65-F5344CB8AC3E}">
        <p14:creationId xmlns:p14="http://schemas.microsoft.com/office/powerpoint/2010/main" val="138492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AC625-2F20-DA70-F356-DE426E7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 számokkal</a:t>
            </a:r>
          </a:p>
        </p:txBody>
      </p:sp>
      <p:graphicFrame>
        <p:nvGraphicFramePr>
          <p:cNvPr id="9" name="Tartalom helye 8">
            <a:extLst>
              <a:ext uri="{FF2B5EF4-FFF2-40B4-BE49-F238E27FC236}">
                <a16:creationId xmlns:a16="http://schemas.microsoft.com/office/drawing/2014/main" id="{07A47B3E-ABDD-CBE9-C098-1C8202C1E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8030"/>
              </p:ext>
            </p:extLst>
          </p:nvPr>
        </p:nvGraphicFramePr>
        <p:xfrm>
          <a:off x="7837995" y="563503"/>
          <a:ext cx="3663350" cy="329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>
            <a:extLst>
              <a:ext uri="{FF2B5EF4-FFF2-40B4-BE49-F238E27FC236}">
                <a16:creationId xmlns:a16="http://schemas.microsoft.com/office/drawing/2014/main" id="{AFDF249F-B134-8D02-9BB4-FFBCB33997D8}"/>
              </a:ext>
            </a:extLst>
          </p:cNvPr>
          <p:cNvSpPr txBox="1"/>
          <p:nvPr/>
        </p:nvSpPr>
        <p:spPr>
          <a:xfrm>
            <a:off x="764874" y="1690688"/>
            <a:ext cx="52678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A 2 kockával való dobás összegének eredménye nem egyenletes eloszlású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Keletkeznek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jó számok (6,8)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Rossz számok (2,12)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800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5DEE771D-E896-C74D-6A2A-9B15EB3C3CB9}"/>
              </a:ext>
            </a:extLst>
          </p:cNvPr>
          <p:cNvGrpSpPr/>
          <p:nvPr/>
        </p:nvGrpSpPr>
        <p:grpSpPr>
          <a:xfrm>
            <a:off x="4900321" y="4057261"/>
            <a:ext cx="6262260" cy="2700000"/>
            <a:chOff x="5929740" y="3927894"/>
            <a:chExt cx="6262260" cy="2700000"/>
          </a:xfrm>
        </p:grpSpPr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4CE9BF8D-9339-8C0F-3504-2A6EAF22D649}"/>
                </a:ext>
              </a:extLst>
            </p:cNvPr>
            <p:cNvGrpSpPr/>
            <p:nvPr/>
          </p:nvGrpSpPr>
          <p:grpSpPr>
            <a:xfrm>
              <a:off x="9492000" y="3927894"/>
              <a:ext cx="2700000" cy="2700000"/>
              <a:chOff x="7953558" y="1418970"/>
              <a:chExt cx="3600000" cy="4092538"/>
            </a:xfrm>
          </p:grpSpPr>
          <p:pic>
            <p:nvPicPr>
              <p:cNvPr id="16" name="Kép 15">
                <a:extLst>
                  <a:ext uri="{FF2B5EF4-FFF2-40B4-BE49-F238E27FC236}">
                    <a16:creationId xmlns:a16="http://schemas.microsoft.com/office/drawing/2014/main" id="{71C9F7CE-FA09-03C9-E918-D623F98E5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3558" y="1418970"/>
                <a:ext cx="3600000" cy="4092538"/>
              </a:xfrm>
              <a:prstGeom prst="ellipse">
                <a:avLst/>
              </a:prstGeom>
            </p:spPr>
          </p:pic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E55127F2-7164-4F43-8270-D9D159AADFC2}"/>
                  </a:ext>
                </a:extLst>
              </p:cNvPr>
              <p:cNvSpPr/>
              <p:nvPr/>
            </p:nvSpPr>
            <p:spPr>
              <a:xfrm>
                <a:off x="9573558" y="3173386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21" name="Csoportba foglalás 20">
              <a:extLst>
                <a:ext uri="{FF2B5EF4-FFF2-40B4-BE49-F238E27FC236}">
                  <a16:creationId xmlns:a16="http://schemas.microsoft.com/office/drawing/2014/main" id="{33B50084-B990-2FA6-2F4F-1B8A3369487B}"/>
                </a:ext>
              </a:extLst>
            </p:cNvPr>
            <p:cNvGrpSpPr/>
            <p:nvPr/>
          </p:nvGrpSpPr>
          <p:grpSpPr>
            <a:xfrm>
              <a:off x="5929740" y="3927894"/>
              <a:ext cx="2700000" cy="2700000"/>
              <a:chOff x="3791307" y="1401365"/>
              <a:chExt cx="3600000" cy="4055269"/>
            </a:xfrm>
          </p:grpSpPr>
          <p:pic>
            <p:nvPicPr>
              <p:cNvPr id="14" name="Kép 13">
                <a:extLst>
                  <a:ext uri="{FF2B5EF4-FFF2-40B4-BE49-F238E27FC236}">
                    <a16:creationId xmlns:a16="http://schemas.microsoft.com/office/drawing/2014/main" id="{29837F98-3EBB-7215-E231-A3D6F3470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1307" y="1401365"/>
                <a:ext cx="3600000" cy="4055269"/>
              </a:xfrm>
              <a:prstGeom prst="ellipse">
                <a:avLst/>
              </a:prstGeom>
            </p:spPr>
          </p:pic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E31502EB-BA2D-1A04-7326-662D6E134A8D}"/>
                  </a:ext>
                </a:extLst>
              </p:cNvPr>
              <p:cNvSpPr/>
              <p:nvPr/>
            </p:nvSpPr>
            <p:spPr>
              <a:xfrm>
                <a:off x="5501307" y="3616624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53BD263D-A600-4564-7F72-7328DAE2E4C8}"/>
                </a:ext>
              </a:extLst>
            </p:cNvPr>
            <p:cNvSpPr txBox="1"/>
            <p:nvPr/>
          </p:nvSpPr>
          <p:spPr>
            <a:xfrm>
              <a:off x="8732740" y="4616174"/>
              <a:ext cx="8563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0" b="1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5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ADE1C-0665-2688-9C1F-E2CFF82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050C2-92AC-78A9-3187-1500842F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 térkép akkor gráf. </a:t>
            </a:r>
          </a:p>
          <a:p>
            <a:r>
              <a:rPr lang="hu-HU" dirty="0"/>
              <a:t>A két probléma visszavezethető gráfszínezési problémára </a:t>
            </a:r>
          </a:p>
          <a:p>
            <a:r>
              <a:rPr lang="hu-HU" dirty="0"/>
              <a:t>1-1 </a:t>
            </a:r>
            <a:r>
              <a:rPr lang="hu-HU" dirty="0" err="1"/>
              <a:t>paraméterezhető</a:t>
            </a:r>
            <a:r>
              <a:rPr lang="hu-HU" dirty="0"/>
              <a:t> rekurzív </a:t>
            </a:r>
            <a:r>
              <a:rPr lang="hu-HU" dirty="0" err="1"/>
              <a:t>backtracking</a:t>
            </a:r>
            <a:r>
              <a:rPr lang="hu-HU" dirty="0"/>
              <a:t> algoritmus helyezi el az erőforrásokat és a számokat</a:t>
            </a:r>
          </a:p>
        </p:txBody>
      </p:sp>
    </p:spTree>
    <p:extLst>
      <p:ext uri="{BB962C8B-B14F-4D97-AF65-F5344CB8AC3E}">
        <p14:creationId xmlns:p14="http://schemas.microsoft.com/office/powerpoint/2010/main" val="138995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BD42BAB-8F21-E3F3-EE83-8E1420A2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4" y="0"/>
            <a:ext cx="1024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0026F-A4C2-E646-D876-FCE40F26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Logika elkészítése + 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9051C-4E87-2D8C-54E7-09348C71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Minden funkció tesztelve van.</a:t>
            </a:r>
          </a:p>
          <a:p>
            <a:r>
              <a:rPr lang="hu-HU" dirty="0"/>
              <a:t>Térkép generálás teszt: létre hoz 1000 térképet</a:t>
            </a:r>
          </a:p>
          <a:p>
            <a:pPr lvl="1"/>
            <a:r>
              <a:rPr lang="hu-HU" dirty="0"/>
              <a:t>Csak akkor sikeres ha mind megfelel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02BAA-BE0D-B44E-CA61-4BE874B9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49" y="4469667"/>
            <a:ext cx="5532651" cy="238833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55C3793-818A-0A6A-331D-81A577614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61329"/>
            <a:ext cx="6770842" cy="20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7DD9E9-63CB-57F4-905B-40F430C0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528" y="2766219"/>
            <a:ext cx="3338945" cy="1325563"/>
          </a:xfrm>
        </p:spPr>
        <p:txBody>
          <a:bodyPr/>
          <a:lstStyle/>
          <a:p>
            <a:r>
              <a:rPr lang="hu-HU" dirty="0"/>
              <a:t>UI elkészítése</a:t>
            </a:r>
          </a:p>
        </p:txBody>
      </p:sp>
    </p:spTree>
    <p:extLst>
      <p:ext uri="{BB962C8B-B14F-4D97-AF65-F5344CB8AC3E}">
        <p14:creationId xmlns:p14="http://schemas.microsoft.com/office/powerpoint/2010/main" val="85054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B61D8-6461-A5E7-4544-6BC7AE8D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Wireframe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20814CE-ECD9-ABF8-1CB7-E1436086B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6" y="781569"/>
            <a:ext cx="7827033" cy="54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690</Words>
  <Application>Microsoft Office PowerPoint</Application>
  <PresentationFormat>Szélesvásznú</PresentationFormat>
  <Paragraphs>70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Symbol</vt:lpstr>
      <vt:lpstr>Wingdings</vt:lpstr>
      <vt:lpstr>Office-téma</vt:lpstr>
      <vt:lpstr>Catan térkép generátor a kiegyensúlyozott   játékért</vt:lpstr>
      <vt:lpstr>A Probléma</vt:lpstr>
      <vt:lpstr>Probléma az erőforrásokkal</vt:lpstr>
      <vt:lpstr>Probléma a számokkal</vt:lpstr>
      <vt:lpstr>Megoldás</vt:lpstr>
      <vt:lpstr>PowerPoint-bemutató</vt:lpstr>
      <vt:lpstr>Logika elkészítése + Tesztelés</vt:lpstr>
      <vt:lpstr>UI elkészítése</vt:lpstr>
      <vt:lpstr>Wireframe</vt:lpstr>
      <vt:lpstr>PowerPoint-bemutató</vt:lpstr>
      <vt:lpstr>PowerPoint-bemutató</vt:lpstr>
      <vt:lpstr>Köszönöm a figyelmet!  Kérdések?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Dézsenyi Balázs Zoltán</dc:creator>
  <cp:lastModifiedBy>Dézsenyi Balázs Zoltán</cp:lastModifiedBy>
  <cp:revision>90</cp:revision>
  <dcterms:created xsi:type="dcterms:W3CDTF">2025-05-01T08:57:27Z</dcterms:created>
  <dcterms:modified xsi:type="dcterms:W3CDTF">2025-05-23T16:02:30Z</dcterms:modified>
</cp:coreProperties>
</file>